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67" r:id="rId4"/>
    <p:sldId id="258" r:id="rId5"/>
    <p:sldId id="259" r:id="rId6"/>
    <p:sldId id="268" r:id="rId7"/>
    <p:sldId id="260" r:id="rId8"/>
    <p:sldId id="269" r:id="rId9"/>
    <p:sldId id="261" r:id="rId10"/>
    <p:sldId id="262" r:id="rId11"/>
    <p:sldId id="263" r:id="rId12"/>
    <p:sldId id="270" r:id="rId13"/>
    <p:sldId id="264" r:id="rId14"/>
    <p:sldId id="265" r:id="rId15"/>
    <p:sldId id="26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2770" autoAdjust="0"/>
  </p:normalViewPr>
  <p:slideViewPr>
    <p:cSldViewPr snapToGrid="0">
      <p:cViewPr>
        <p:scale>
          <a:sx n="25" d="100"/>
          <a:sy n="25" d="100"/>
        </p:scale>
        <p:origin x="834" y="1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2.jpeg>
</file>

<file path=ppt/media/image3.pn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1B1870-B912-41A8-9D2D-F008C70B8BC7}" type="datetimeFigureOut">
              <a:rPr lang="en-GB" smtClean="0"/>
              <a:t>18/10/2016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310AB5-8CAB-400E-BDCF-5DE9599E33B1}" type="slidenum">
              <a:rPr lang="en-GB" smtClean="0"/>
              <a:t>‹#›</a:t>
            </a:fld>
            <a:endParaRPr lang="en-GB"/>
          </a:p>
        </p:txBody>
      </p:sp>
    </p:spTree>
    <p:extLst>
      <p:ext uri="{BB962C8B-B14F-4D97-AF65-F5344CB8AC3E}">
        <p14:creationId xmlns:p14="http://schemas.microsoft.com/office/powerpoint/2010/main" val="35486887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Transport services and protocols</a:t>
            </a:r>
            <a:r>
              <a:rPr lang="en-GB" baseline="0" dirty="0"/>
              <a:t> provide logical communication between app processes running on different hosts. </a:t>
            </a:r>
          </a:p>
          <a:p>
            <a:endParaRPr lang="en-GB" baseline="0" dirty="0"/>
          </a:p>
          <a:p>
            <a:r>
              <a:rPr lang="en-GB" baseline="0" dirty="0"/>
              <a:t>Transport protocols run in end systems, on the send side, it breaks app messages into segments and passes them to the network layer. On the receive side, it reassembles segments into messages and passes those  messages to the app layer.</a:t>
            </a:r>
          </a:p>
          <a:p>
            <a:endParaRPr lang="en-GB" baseline="0" dirty="0"/>
          </a:p>
          <a:p>
            <a:r>
              <a:rPr lang="en-GB" baseline="0" dirty="0"/>
              <a:t>There are more than one transport protocol available to apps: the ones found in use on the internet (and all common networks) are TCP and UDP.</a:t>
            </a:r>
          </a:p>
        </p:txBody>
      </p:sp>
      <p:sp>
        <p:nvSpPr>
          <p:cNvPr id="4" name="Slide Number Placeholder 3"/>
          <p:cNvSpPr>
            <a:spLocks noGrp="1"/>
          </p:cNvSpPr>
          <p:nvPr>
            <p:ph type="sldNum" sz="quarter" idx="10"/>
          </p:nvPr>
        </p:nvSpPr>
        <p:spPr/>
        <p:txBody>
          <a:bodyPr/>
          <a:lstStyle/>
          <a:p>
            <a:fld id="{28310AB5-8CAB-400E-BDCF-5DE9599E33B1}" type="slidenum">
              <a:rPr lang="en-GB" smtClean="0"/>
              <a:t>2</a:t>
            </a:fld>
            <a:endParaRPr lang="en-GB"/>
          </a:p>
        </p:txBody>
      </p:sp>
    </p:spTree>
    <p:extLst>
      <p:ext uri="{BB962C8B-B14F-4D97-AF65-F5344CB8AC3E}">
        <p14:creationId xmlns:p14="http://schemas.microsoft.com/office/powerpoint/2010/main" val="32764519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a:t>
            </a:r>
            <a:r>
              <a:rPr lang="en-GB" baseline="0" dirty="0"/>
              <a:t> that lets us handle flipped bits, but what about packet loss?</a:t>
            </a:r>
          </a:p>
          <a:p>
            <a:endParaRPr lang="en-GB" baseline="0" dirty="0"/>
          </a:p>
          <a:p>
            <a:r>
              <a:rPr lang="en-GB" baseline="0" dirty="0"/>
              <a:t>We can have the sender wait for a period of time for an ACK response after it sends a packet, if there isn’t one, it retransmits the packet. Even if the packet is just delayed, because we’re sending a duplicate sequence number, we already handle that.</a:t>
            </a:r>
          </a:p>
          <a:p>
            <a:endParaRPr lang="en-GB" baseline="0" dirty="0"/>
          </a:p>
          <a:p>
            <a:r>
              <a:rPr lang="en-GB" baseline="0" dirty="0"/>
              <a:t>But now we need to track a countdown timer – this is great and all, but we get terrible performance, because we’re waiting for the timeout before sending the next message, we’re greatly restricting our throughput. So even on a gigabit connection, we’d be using a tiny amount of it. So the network protocol limits the use of physical resources!</a:t>
            </a:r>
          </a:p>
          <a:p>
            <a:endParaRPr lang="en-GB" baseline="0" dirty="0"/>
          </a:p>
        </p:txBody>
      </p:sp>
      <p:sp>
        <p:nvSpPr>
          <p:cNvPr id="4" name="Slide Number Placeholder 3"/>
          <p:cNvSpPr>
            <a:spLocks noGrp="1"/>
          </p:cNvSpPr>
          <p:nvPr>
            <p:ph type="sldNum" sz="quarter" idx="10"/>
          </p:nvPr>
        </p:nvSpPr>
        <p:spPr/>
        <p:txBody>
          <a:bodyPr/>
          <a:lstStyle/>
          <a:p>
            <a:fld id="{28310AB5-8CAB-400E-BDCF-5DE9599E33B1}" type="slidenum">
              <a:rPr lang="en-GB" smtClean="0"/>
              <a:t>11</a:t>
            </a:fld>
            <a:endParaRPr lang="en-GB"/>
          </a:p>
        </p:txBody>
      </p:sp>
    </p:spTree>
    <p:extLst>
      <p:ext uri="{BB962C8B-B14F-4D97-AF65-F5344CB8AC3E}">
        <p14:creationId xmlns:p14="http://schemas.microsoft.com/office/powerpoint/2010/main" val="34875094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To speed this up, we can pipeline our protocol – so the sender allows multiple “in-flight” but yet to be acknowledged packets (so we need to increase sequence number counts) and we buffer those packets at either the sender or the receiver. We can either have the receiver individually acknowledge (ACK) all correctly received packets or we can accumulate a singular ACK that accounts for a range of packets.</a:t>
            </a:r>
            <a:endParaRPr lang="en-GB" dirty="0"/>
          </a:p>
          <a:p>
            <a:endParaRPr lang="en-GB" dirty="0"/>
          </a:p>
        </p:txBody>
      </p:sp>
      <p:sp>
        <p:nvSpPr>
          <p:cNvPr id="4" name="Slide Number Placeholder 3"/>
          <p:cNvSpPr>
            <a:spLocks noGrp="1"/>
          </p:cNvSpPr>
          <p:nvPr>
            <p:ph type="sldNum" sz="quarter" idx="10"/>
          </p:nvPr>
        </p:nvSpPr>
        <p:spPr/>
        <p:txBody>
          <a:bodyPr/>
          <a:lstStyle/>
          <a:p>
            <a:fld id="{28310AB5-8CAB-400E-BDCF-5DE9599E33B1}" type="slidenum">
              <a:rPr lang="en-GB" smtClean="0"/>
              <a:t>12</a:t>
            </a:fld>
            <a:endParaRPr lang="en-GB"/>
          </a:p>
        </p:txBody>
      </p:sp>
    </p:spTree>
    <p:extLst>
      <p:ext uri="{BB962C8B-B14F-4D97-AF65-F5344CB8AC3E}">
        <p14:creationId xmlns:p14="http://schemas.microsoft.com/office/powerpoint/2010/main" val="521446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TCP or Transmission</a:t>
            </a:r>
            <a:r>
              <a:rPr lang="en-GB" baseline="0" dirty="0"/>
              <a:t> Control Protocol (RFCs 793, 1122, 1323, 2018 and 2581)</a:t>
            </a:r>
          </a:p>
          <a:p>
            <a:endParaRPr lang="en-GB" baseline="0" dirty="0"/>
          </a:p>
          <a:p>
            <a:r>
              <a:rPr lang="en-GB" baseline="0" dirty="0"/>
              <a:t>It’s a point-to-point protocol, with one sender and one receiver at a time. And those hosts send a reliable, in-order byte stream between each other through a pipeline that does congestion and flow control (the sender will not overwhelm the receiver). It offers us full duplex data; so bi-directional data flow in the same connection.</a:t>
            </a:r>
          </a:p>
          <a:p>
            <a:endParaRPr lang="en-GB" baseline="0" dirty="0"/>
          </a:p>
          <a:p>
            <a:r>
              <a:rPr lang="en-GB" baseline="0" dirty="0"/>
              <a:t>We have to perform a handshake between hosts that </a:t>
            </a:r>
            <a:r>
              <a:rPr lang="en-GB" baseline="0" dirty="0" err="1"/>
              <a:t>inits</a:t>
            </a:r>
            <a:r>
              <a:rPr lang="en-GB" baseline="0" dirty="0"/>
              <a:t> the state of the sender and receiver before any data is exchanged.</a:t>
            </a:r>
          </a:p>
          <a:p>
            <a:endParaRPr lang="en-GB" baseline="0" dirty="0"/>
          </a:p>
        </p:txBody>
      </p:sp>
      <p:sp>
        <p:nvSpPr>
          <p:cNvPr id="4" name="Slide Number Placeholder 3"/>
          <p:cNvSpPr>
            <a:spLocks noGrp="1"/>
          </p:cNvSpPr>
          <p:nvPr>
            <p:ph type="sldNum" sz="quarter" idx="10"/>
          </p:nvPr>
        </p:nvSpPr>
        <p:spPr/>
        <p:txBody>
          <a:bodyPr/>
          <a:lstStyle/>
          <a:p>
            <a:fld id="{28310AB5-8CAB-400E-BDCF-5DE9599E33B1}" type="slidenum">
              <a:rPr lang="en-GB" smtClean="0"/>
              <a:t>13</a:t>
            </a:fld>
            <a:endParaRPr lang="en-GB"/>
          </a:p>
        </p:txBody>
      </p:sp>
    </p:spTree>
    <p:extLst>
      <p:ext uri="{BB962C8B-B14F-4D97-AF65-F5344CB8AC3E}">
        <p14:creationId xmlns:p14="http://schemas.microsoft.com/office/powerpoint/2010/main" val="114538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What all this means is that TCP builds in our ACK system that we just specified, even down to the timeout value – but we need to specify the timeout that’s acceptable to minimise the impact on our throughput. To figure this out, we need to make a bit of a guess: it needs to be longer than the round trip time (if it’s too short, we get premature timeout) if it’s too long, we get a slow reaction to segment loss. We can measure the time from segment transmission to ACK receipt for several recent packets and average the time for our RTT value.</a:t>
            </a:r>
          </a:p>
          <a:p>
            <a:endParaRPr lang="en-GB" dirty="0"/>
          </a:p>
          <a:p>
            <a:r>
              <a:rPr lang="en-GB" dirty="0"/>
              <a:t>So TCP ACK generation looks something like this:</a:t>
            </a:r>
          </a:p>
        </p:txBody>
      </p:sp>
      <p:sp>
        <p:nvSpPr>
          <p:cNvPr id="4" name="Slide Number Placeholder 3"/>
          <p:cNvSpPr>
            <a:spLocks noGrp="1"/>
          </p:cNvSpPr>
          <p:nvPr>
            <p:ph type="sldNum" sz="quarter" idx="10"/>
          </p:nvPr>
        </p:nvSpPr>
        <p:spPr/>
        <p:txBody>
          <a:bodyPr/>
          <a:lstStyle/>
          <a:p>
            <a:fld id="{28310AB5-8CAB-400E-BDCF-5DE9599E33B1}" type="slidenum">
              <a:rPr lang="en-GB" smtClean="0"/>
              <a:t>14</a:t>
            </a:fld>
            <a:endParaRPr lang="en-GB"/>
          </a:p>
        </p:txBody>
      </p:sp>
    </p:spTree>
    <p:extLst>
      <p:ext uri="{BB962C8B-B14F-4D97-AF65-F5344CB8AC3E}">
        <p14:creationId xmlns:p14="http://schemas.microsoft.com/office/powerpoint/2010/main" val="3897994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The network layer is the logical communication between hosts, while the transport layer is the logical communication between processes (it relies on and enhances network layer services).</a:t>
            </a:r>
          </a:p>
          <a:p>
            <a:endParaRPr lang="en-GB" baseline="0" dirty="0"/>
          </a:p>
          <a:p>
            <a:r>
              <a:rPr lang="en-GB" baseline="0" dirty="0"/>
              <a:t>Postal example (12 kids send letters to kids in another house, the hosts = houses, processes = kids, app messages = letters in envelops, transport protocol = parents, network protocol = postal service)</a:t>
            </a:r>
            <a:endParaRPr lang="en-GB" dirty="0"/>
          </a:p>
        </p:txBody>
      </p:sp>
      <p:sp>
        <p:nvSpPr>
          <p:cNvPr id="4" name="Slide Number Placeholder 3"/>
          <p:cNvSpPr>
            <a:spLocks noGrp="1"/>
          </p:cNvSpPr>
          <p:nvPr>
            <p:ph type="sldNum" sz="quarter" idx="10"/>
          </p:nvPr>
        </p:nvSpPr>
        <p:spPr/>
        <p:txBody>
          <a:bodyPr/>
          <a:lstStyle/>
          <a:p>
            <a:fld id="{28310AB5-8CAB-400E-BDCF-5DE9599E33B1}" type="slidenum">
              <a:rPr lang="en-GB" smtClean="0"/>
              <a:t>3</a:t>
            </a:fld>
            <a:endParaRPr lang="en-GB"/>
          </a:p>
        </p:txBody>
      </p:sp>
    </p:spTree>
    <p:extLst>
      <p:ext uri="{BB962C8B-B14F-4D97-AF65-F5344CB8AC3E}">
        <p14:creationId xmlns:p14="http://schemas.microsoft.com/office/powerpoint/2010/main" val="2252980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a:t>
            </a:r>
            <a:r>
              <a:rPr lang="en-GB" baseline="0" dirty="0"/>
              <a:t> we want reliable, in-order delivery, we will want to use TCP, as we discussed last week, it offers us: congestion control, flow control and connection setup</a:t>
            </a:r>
          </a:p>
          <a:p>
            <a:endParaRPr lang="en-GB" baseline="0" dirty="0"/>
          </a:p>
          <a:p>
            <a:r>
              <a:rPr lang="en-GB" baseline="0" dirty="0"/>
              <a:t>If we’re ok with unreliable, unordered delivery, we use UDP, which is a no-frills extension of “best-effort” IP (Internet Protocol)</a:t>
            </a:r>
          </a:p>
          <a:p>
            <a:endParaRPr lang="en-GB" baseline="0" dirty="0"/>
          </a:p>
          <a:p>
            <a:r>
              <a:rPr lang="en-GB" baseline="0" dirty="0"/>
              <a:t>Neither of these protocols offer us delay or bandwidth guarantees.</a:t>
            </a:r>
            <a:endParaRPr lang="en-GB" dirty="0"/>
          </a:p>
        </p:txBody>
      </p:sp>
      <p:sp>
        <p:nvSpPr>
          <p:cNvPr id="4" name="Slide Number Placeholder 3"/>
          <p:cNvSpPr>
            <a:spLocks noGrp="1"/>
          </p:cNvSpPr>
          <p:nvPr>
            <p:ph type="sldNum" sz="quarter" idx="10"/>
          </p:nvPr>
        </p:nvSpPr>
        <p:spPr/>
        <p:txBody>
          <a:bodyPr/>
          <a:lstStyle/>
          <a:p>
            <a:fld id="{28310AB5-8CAB-400E-BDCF-5DE9599E33B1}" type="slidenum">
              <a:rPr lang="en-GB" smtClean="0"/>
              <a:t>4</a:t>
            </a:fld>
            <a:endParaRPr lang="en-GB"/>
          </a:p>
        </p:txBody>
      </p:sp>
    </p:spTree>
    <p:extLst>
      <p:ext uri="{BB962C8B-B14F-4D97-AF65-F5344CB8AC3E}">
        <p14:creationId xmlns:p14="http://schemas.microsoft.com/office/powerpoint/2010/main" val="425073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can’t just fling packets</a:t>
            </a:r>
            <a:r>
              <a:rPr lang="en-GB" baseline="0" dirty="0"/>
              <a:t> of data down the network connection – we would quickly overwhelm the bandwidth and grind the entire thing to a halt. Instead, the network protocol does something called multiplexing and </a:t>
            </a:r>
            <a:r>
              <a:rPr lang="en-GB" baseline="0" dirty="0" err="1"/>
              <a:t>demultiplexing</a:t>
            </a:r>
            <a:r>
              <a:rPr lang="en-GB" baseline="0" dirty="0"/>
              <a:t>.</a:t>
            </a:r>
          </a:p>
          <a:p>
            <a:endParaRPr lang="en-GB" baseline="0" dirty="0"/>
          </a:p>
          <a:p>
            <a:r>
              <a:rPr lang="en-GB" baseline="0" dirty="0"/>
              <a:t>When we send messages, the system takes messages from multiple sockets and combines it all together under a single transport header.</a:t>
            </a:r>
          </a:p>
          <a:p>
            <a:endParaRPr lang="en-GB" baseline="0" dirty="0"/>
          </a:p>
          <a:p>
            <a:r>
              <a:rPr lang="en-GB" baseline="0" dirty="0"/>
              <a:t>When the receiving machine receives the ‘lump’ of info, it uses the header info to deliver the received segments to the correct socket.</a:t>
            </a:r>
          </a:p>
          <a:p>
            <a:endParaRPr lang="en-GB" baseline="0" dirty="0"/>
          </a:p>
        </p:txBody>
      </p:sp>
      <p:sp>
        <p:nvSpPr>
          <p:cNvPr id="4" name="Slide Number Placeholder 3"/>
          <p:cNvSpPr>
            <a:spLocks noGrp="1"/>
          </p:cNvSpPr>
          <p:nvPr>
            <p:ph type="sldNum" sz="quarter" idx="10"/>
          </p:nvPr>
        </p:nvSpPr>
        <p:spPr/>
        <p:txBody>
          <a:bodyPr/>
          <a:lstStyle/>
          <a:p>
            <a:fld id="{28310AB5-8CAB-400E-BDCF-5DE9599E33B1}" type="slidenum">
              <a:rPr lang="en-GB" smtClean="0"/>
              <a:t>5</a:t>
            </a:fld>
            <a:endParaRPr lang="en-GB"/>
          </a:p>
        </p:txBody>
      </p:sp>
    </p:spTree>
    <p:extLst>
      <p:ext uri="{BB962C8B-B14F-4D97-AF65-F5344CB8AC3E}">
        <p14:creationId xmlns:p14="http://schemas.microsoft.com/office/powerpoint/2010/main" val="2429183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The host receives IP datagrams, each datagram has a source IP address *and* the destination IP address, each datagram carries on transport-layer segment and each segment has source and destination port numbers.</a:t>
            </a:r>
          </a:p>
          <a:p>
            <a:endParaRPr lang="en-GB" baseline="0" dirty="0"/>
          </a:p>
          <a:p>
            <a:r>
              <a:rPr lang="en-GB" baseline="0" dirty="0"/>
              <a:t>The host pulls the IP address and port numbers and uses those to direct the payload (segment) to the appropriate socket.</a:t>
            </a:r>
            <a:endParaRPr lang="en-GB" dirty="0"/>
          </a:p>
          <a:p>
            <a:endParaRPr lang="en-GB" baseline="0" dirty="0"/>
          </a:p>
        </p:txBody>
      </p:sp>
      <p:sp>
        <p:nvSpPr>
          <p:cNvPr id="4" name="Slide Number Placeholder 3"/>
          <p:cNvSpPr>
            <a:spLocks noGrp="1"/>
          </p:cNvSpPr>
          <p:nvPr>
            <p:ph type="sldNum" sz="quarter" idx="10"/>
          </p:nvPr>
        </p:nvSpPr>
        <p:spPr/>
        <p:txBody>
          <a:bodyPr/>
          <a:lstStyle/>
          <a:p>
            <a:fld id="{28310AB5-8CAB-400E-BDCF-5DE9599E33B1}" type="slidenum">
              <a:rPr lang="en-GB" smtClean="0"/>
              <a:t>6</a:t>
            </a:fld>
            <a:endParaRPr lang="en-GB"/>
          </a:p>
        </p:txBody>
      </p:sp>
    </p:spTree>
    <p:extLst>
      <p:ext uri="{BB962C8B-B14F-4D97-AF65-F5344CB8AC3E}">
        <p14:creationId xmlns:p14="http://schemas.microsoft.com/office/powerpoint/2010/main" val="303369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UDP or</a:t>
            </a:r>
            <a:r>
              <a:rPr lang="en-GB" baseline="0" dirty="0"/>
              <a:t> User Datagram Protocol (RFC 768)</a:t>
            </a:r>
          </a:p>
          <a:p>
            <a:endParaRPr lang="en-GB" baseline="0" dirty="0"/>
          </a:p>
          <a:p>
            <a:r>
              <a:rPr lang="en-GB" baseline="0" dirty="0"/>
              <a:t>No frills or barebones internet transport protocol, it’s a best effort services, UDP segments may be lost or delivered out of order to the app.</a:t>
            </a:r>
          </a:p>
          <a:p>
            <a:endParaRPr lang="en-GB" baseline="0" dirty="0"/>
          </a:p>
          <a:p>
            <a:r>
              <a:rPr lang="en-GB" baseline="0" dirty="0"/>
              <a:t>It’s connectionless, so there’s no handshaking between the sender and receiver, each segment is handled independently of others.</a:t>
            </a:r>
          </a:p>
          <a:p>
            <a:endParaRPr lang="en-GB" baseline="0" dirty="0"/>
          </a:p>
          <a:p>
            <a:r>
              <a:rPr lang="en-GB" baseline="0" dirty="0"/>
              <a:t>We typically see it being used for streaming multimedia (loss tolerant, but rate sensitive) – which also include games.</a:t>
            </a:r>
          </a:p>
          <a:p>
            <a:endParaRPr lang="en-GB" baseline="0" dirty="0"/>
          </a:p>
        </p:txBody>
      </p:sp>
      <p:sp>
        <p:nvSpPr>
          <p:cNvPr id="4" name="Slide Number Placeholder 3"/>
          <p:cNvSpPr>
            <a:spLocks noGrp="1"/>
          </p:cNvSpPr>
          <p:nvPr>
            <p:ph type="sldNum" sz="quarter" idx="10"/>
          </p:nvPr>
        </p:nvSpPr>
        <p:spPr/>
        <p:txBody>
          <a:bodyPr/>
          <a:lstStyle/>
          <a:p>
            <a:fld id="{28310AB5-8CAB-400E-BDCF-5DE9599E33B1}" type="slidenum">
              <a:rPr lang="en-GB" smtClean="0"/>
              <a:t>7</a:t>
            </a:fld>
            <a:endParaRPr lang="en-GB"/>
          </a:p>
        </p:txBody>
      </p:sp>
    </p:spTree>
    <p:extLst>
      <p:ext uri="{BB962C8B-B14F-4D97-AF65-F5344CB8AC3E}">
        <p14:creationId xmlns:p14="http://schemas.microsoft.com/office/powerpoint/2010/main" val="3704498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To make transfer reliable over UDP we need to add reliability at the application, with application-specific error recovery.</a:t>
            </a:r>
          </a:p>
          <a:p>
            <a:endParaRPr lang="en-GB" baseline="0" dirty="0"/>
          </a:p>
          <a:p>
            <a:r>
              <a:rPr lang="en-GB" baseline="0" dirty="0"/>
              <a:t>Why is there a UDP? No connection establishment (so no associated delay), it’s simple with no connection state at either end, it has a small header size and it can blast away as fast as possible as there is no congestion control.</a:t>
            </a:r>
            <a:endParaRPr lang="en-GB" dirty="0"/>
          </a:p>
        </p:txBody>
      </p:sp>
      <p:sp>
        <p:nvSpPr>
          <p:cNvPr id="4" name="Slide Number Placeholder 3"/>
          <p:cNvSpPr>
            <a:spLocks noGrp="1"/>
          </p:cNvSpPr>
          <p:nvPr>
            <p:ph type="sldNum" sz="quarter" idx="10"/>
          </p:nvPr>
        </p:nvSpPr>
        <p:spPr/>
        <p:txBody>
          <a:bodyPr/>
          <a:lstStyle/>
          <a:p>
            <a:fld id="{28310AB5-8CAB-400E-BDCF-5DE9599E33B1}" type="slidenum">
              <a:rPr lang="en-GB" smtClean="0"/>
              <a:t>8</a:t>
            </a:fld>
            <a:endParaRPr lang="en-GB"/>
          </a:p>
        </p:txBody>
      </p:sp>
    </p:spTree>
    <p:extLst>
      <p:ext uri="{BB962C8B-B14F-4D97-AF65-F5344CB8AC3E}">
        <p14:creationId xmlns:p14="http://schemas.microsoft.com/office/powerpoint/2010/main" val="36715895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Reliable Data Transfer</a:t>
            </a:r>
            <a:r>
              <a:rPr lang="en-GB" baseline="0" dirty="0"/>
              <a:t> (</a:t>
            </a:r>
            <a:r>
              <a:rPr lang="en-GB" baseline="0" dirty="0" err="1"/>
              <a:t>rdt</a:t>
            </a:r>
            <a:r>
              <a:rPr lang="en-GB" baseline="0" dirty="0"/>
              <a:t>) is important at the application, transport and link layers – it’s considered to be one of the most important networking topics!</a:t>
            </a:r>
          </a:p>
          <a:p>
            <a:endParaRPr lang="en-GB" baseline="0" dirty="0"/>
          </a:p>
          <a:p>
            <a:r>
              <a:rPr lang="en-GB" baseline="0" dirty="0"/>
              <a:t>The characteristics of the unreliable channel determine the complexity of the </a:t>
            </a:r>
            <a:r>
              <a:rPr lang="en-GB" baseline="0" dirty="0" err="1"/>
              <a:t>rdt</a:t>
            </a:r>
            <a:r>
              <a:rPr lang="en-GB" baseline="0" dirty="0"/>
              <a:t> protocol.</a:t>
            </a:r>
          </a:p>
          <a:p>
            <a:endParaRPr lang="en-GB" baseline="0" dirty="0"/>
          </a:p>
          <a:p>
            <a:r>
              <a:rPr lang="en-GB" baseline="0" dirty="0"/>
              <a:t>In a perfect world, there would be no bit errors and no loss of packets between hosts, but that doesn’t exist outside of research labs, so we need to think about ways of handling both of those issues.</a:t>
            </a:r>
          </a:p>
          <a:p>
            <a:endParaRPr lang="en-GB" baseline="0" dirty="0"/>
          </a:p>
          <a:p>
            <a:r>
              <a:rPr lang="en-GB" baseline="0" dirty="0"/>
              <a:t>Consider bit errors – where a bit gets flipped in the message during transmission (so a 0 becomes a 1 or vice versa) – how do humans recover from “errors” during a conversation? We ask for the information again (generally).</a:t>
            </a:r>
            <a:endParaRPr lang="en-GB" dirty="0"/>
          </a:p>
        </p:txBody>
      </p:sp>
      <p:sp>
        <p:nvSpPr>
          <p:cNvPr id="4" name="Slide Number Placeholder 3"/>
          <p:cNvSpPr>
            <a:spLocks noGrp="1"/>
          </p:cNvSpPr>
          <p:nvPr>
            <p:ph type="sldNum" sz="quarter" idx="10"/>
          </p:nvPr>
        </p:nvSpPr>
        <p:spPr/>
        <p:txBody>
          <a:bodyPr/>
          <a:lstStyle/>
          <a:p>
            <a:fld id="{28310AB5-8CAB-400E-BDCF-5DE9599E33B1}" type="slidenum">
              <a:rPr lang="en-GB" smtClean="0"/>
              <a:t>9</a:t>
            </a:fld>
            <a:endParaRPr lang="en-GB"/>
          </a:p>
        </p:txBody>
      </p:sp>
    </p:spTree>
    <p:extLst>
      <p:ext uri="{BB962C8B-B14F-4D97-AF65-F5344CB8AC3E}">
        <p14:creationId xmlns:p14="http://schemas.microsoft.com/office/powerpoint/2010/main" val="1840588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detect errors using something called a checksum (which is</a:t>
            </a:r>
            <a:r>
              <a:rPr lang="en-GB" baseline="0" dirty="0"/>
              <a:t> a digit that represents the sum of correct digits in a piece of data) – which lets us find flipped bits (we would have incorrect digits, so when summed up, the checksums would not match).</a:t>
            </a:r>
          </a:p>
          <a:p>
            <a:endParaRPr lang="en-GB" baseline="0" dirty="0"/>
          </a:p>
          <a:p>
            <a:r>
              <a:rPr lang="en-GB" baseline="0" dirty="0"/>
              <a:t>But how do we recover from that as a computer? We send acknowledgements (or ACKS) – where the receiver tells the sender that they got a packet OK.</a:t>
            </a:r>
          </a:p>
          <a:p>
            <a:endParaRPr lang="en-GB" baseline="0" dirty="0"/>
          </a:p>
          <a:p>
            <a:r>
              <a:rPr lang="en-GB" baseline="0" dirty="0"/>
              <a:t>If a packet is “bad”, we send a negative acknowledgement (NAK), if the sender gets a NAK, it resends the packet.</a:t>
            </a:r>
          </a:p>
          <a:p>
            <a:endParaRPr lang="en-GB" baseline="0" dirty="0"/>
          </a:p>
          <a:p>
            <a:r>
              <a:rPr lang="en-GB" baseline="0" dirty="0"/>
              <a:t>But what if the ACK/NAK gets corrupted? The sender doesn’t know what happened at the receiver – if we just retransmit, we might send a duplicate packet. To handle that, we include a sequence number in each packet – if the receiver gets a packet with a sequence number it’s already seen, it can discard it. (in this case, the sequence numbers are either 0 or 1)</a:t>
            </a:r>
            <a:endParaRPr lang="en-GB" dirty="0"/>
          </a:p>
        </p:txBody>
      </p:sp>
      <p:sp>
        <p:nvSpPr>
          <p:cNvPr id="4" name="Slide Number Placeholder 3"/>
          <p:cNvSpPr>
            <a:spLocks noGrp="1"/>
          </p:cNvSpPr>
          <p:nvPr>
            <p:ph type="sldNum" sz="quarter" idx="10"/>
          </p:nvPr>
        </p:nvSpPr>
        <p:spPr/>
        <p:txBody>
          <a:bodyPr/>
          <a:lstStyle/>
          <a:p>
            <a:fld id="{28310AB5-8CAB-400E-BDCF-5DE9599E33B1}" type="slidenum">
              <a:rPr lang="en-GB" smtClean="0"/>
              <a:t>10</a:t>
            </a:fld>
            <a:endParaRPr lang="en-GB"/>
          </a:p>
        </p:txBody>
      </p:sp>
    </p:spTree>
    <p:extLst>
      <p:ext uri="{BB962C8B-B14F-4D97-AF65-F5344CB8AC3E}">
        <p14:creationId xmlns:p14="http://schemas.microsoft.com/office/powerpoint/2010/main" val="7610166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B749F38-0391-4494-A44C-AE6195C47A4D}" type="datetimeFigureOut">
              <a:rPr lang="en-GB" smtClean="0"/>
              <a:t>18/10/2016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121327939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749F38-0391-4494-A44C-AE6195C47A4D}" type="datetimeFigureOut">
              <a:rPr lang="en-GB" smtClean="0"/>
              <a:t>18/10/2016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3666664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749F38-0391-4494-A44C-AE6195C47A4D}" type="datetimeFigureOut">
              <a:rPr lang="en-GB" smtClean="0"/>
              <a:t>18/10/2016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160957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B749F38-0391-4494-A44C-AE6195C47A4D}" type="datetimeFigureOut">
              <a:rPr lang="en-GB" smtClean="0"/>
              <a:t>18/10/2016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1222395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4B749F38-0391-4494-A44C-AE6195C47A4D}" type="datetimeFigureOut">
              <a:rPr lang="en-GB" smtClean="0"/>
              <a:t>18/10/2016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124628199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B749F38-0391-4494-A44C-AE6195C47A4D}" type="datetimeFigureOut">
              <a:rPr lang="en-GB" smtClean="0"/>
              <a:t>18/10/2016</a:t>
            </a:fld>
            <a:endParaRPr lang="en-GB"/>
          </a:p>
        </p:txBody>
      </p:sp>
      <p:sp>
        <p:nvSpPr>
          <p:cNvPr id="9" name="Footer Placeholder 8"/>
          <p:cNvSpPr>
            <a:spLocks noGrp="1"/>
          </p:cNvSpPr>
          <p:nvPr>
            <p:ph type="ftr" sz="quarter" idx="11"/>
          </p:nvPr>
        </p:nvSpPr>
        <p:spPr/>
        <p:txBody>
          <a:bodyPr/>
          <a:lstStyle/>
          <a:p>
            <a:endParaRPr lang="en-GB"/>
          </a:p>
        </p:txBody>
      </p:sp>
      <p:sp>
        <p:nvSpPr>
          <p:cNvPr id="10" name="Slide Number Placeholder 9"/>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4072599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B749F38-0391-4494-A44C-AE6195C47A4D}" type="datetimeFigureOut">
              <a:rPr lang="en-GB" smtClean="0"/>
              <a:t>18/10/2016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A15E589-5BAF-4820-829B-3E8B3EEC150D}" type="slidenum">
              <a:rPr lang="en-GB" smtClean="0"/>
              <a:t>‹#›</a:t>
            </a:fld>
            <a:endParaRPr lang="en-GB"/>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4880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B749F38-0391-4494-A44C-AE6195C47A4D}" type="datetimeFigureOut">
              <a:rPr lang="en-GB" smtClean="0"/>
              <a:t>18/10/2016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37192821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749F38-0391-4494-A44C-AE6195C47A4D}" type="datetimeFigureOut">
              <a:rPr lang="en-GB" smtClean="0"/>
              <a:t>18/10/2016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16646188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4B749F38-0391-4494-A44C-AE6195C47A4D}" type="datetimeFigureOut">
              <a:rPr lang="en-GB" smtClean="0"/>
              <a:t>18/10/2016</a:t>
            </a:fld>
            <a:endParaRPr lang="en-GB"/>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GB"/>
          </a:p>
        </p:txBody>
      </p:sp>
      <p:sp>
        <p:nvSpPr>
          <p:cNvPr id="11" name="Slide Number Placeholder 10"/>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3041834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B749F38-0391-4494-A44C-AE6195C47A4D}" type="datetimeFigureOut">
              <a:rPr lang="en-GB" smtClean="0"/>
              <a:t>18/10/2016</a:t>
            </a:fld>
            <a:endParaRPr lang="en-GB"/>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GB"/>
          </a:p>
        </p:txBody>
      </p:sp>
      <p:sp>
        <p:nvSpPr>
          <p:cNvPr id="10" name="Slide Number Placeholder 9"/>
          <p:cNvSpPr>
            <a:spLocks noGrp="1"/>
          </p:cNvSpPr>
          <p:nvPr>
            <p:ph type="sldNum" sz="quarter" idx="12"/>
          </p:nvPr>
        </p:nvSpPr>
        <p:spPr/>
        <p:txBody>
          <a:bodyPr/>
          <a:lstStyle/>
          <a:p>
            <a:fld id="{CA15E589-5BAF-4820-829B-3E8B3EEC150D}" type="slidenum">
              <a:rPr lang="en-GB" smtClean="0"/>
              <a:t>‹#›</a:t>
            </a:fld>
            <a:endParaRPr lang="en-GB"/>
          </a:p>
        </p:txBody>
      </p:sp>
    </p:spTree>
    <p:extLst>
      <p:ext uri="{BB962C8B-B14F-4D97-AF65-F5344CB8AC3E}">
        <p14:creationId xmlns:p14="http://schemas.microsoft.com/office/powerpoint/2010/main" val="2612109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4B749F38-0391-4494-A44C-AE6195C47A4D}" type="datetimeFigureOut">
              <a:rPr lang="en-GB" smtClean="0"/>
              <a:t>18/10/2016</a:t>
            </a:fld>
            <a:endParaRPr lang="en-GB"/>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GB"/>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CA15E589-5BAF-4820-829B-3E8B3EEC150D}" type="slidenum">
              <a:rPr lang="en-GB" smtClean="0"/>
              <a:t>‹#›</a:t>
            </a:fld>
            <a:endParaRPr lang="en-GB"/>
          </a:p>
        </p:txBody>
      </p:sp>
    </p:spTree>
    <p:extLst>
      <p:ext uri="{BB962C8B-B14F-4D97-AF65-F5344CB8AC3E}">
        <p14:creationId xmlns:p14="http://schemas.microsoft.com/office/powerpoint/2010/main" val="11007353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hyperlink" Target="https://tools.ietf.org/html/rfc2812.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Transport Layer</a:t>
            </a:r>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23847020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mage result for ack ac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008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mars attack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8844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Image result for pipeline"/>
          <p:cNvPicPr>
            <a:picLocks noChangeAspect="1" noChangeArrowheads="1"/>
          </p:cNvPicPr>
          <p:nvPr/>
        </p:nvPicPr>
        <p:blipFill rotWithShape="1">
          <a:blip r:embed="rId3">
            <a:extLst>
              <a:ext uri="{28A0092B-C50C-407E-A947-70E740481C1C}">
                <a14:useLocalDpi xmlns:a14="http://schemas.microsoft.com/office/drawing/2010/main" val="0"/>
              </a:ext>
            </a:extLst>
          </a:blip>
          <a:srcRect l="1111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54070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Image result for TCP"/>
          <p:cNvPicPr>
            <a:picLocks noChangeAspect="1" noChangeArrowheads="1"/>
          </p:cNvPicPr>
          <p:nvPr/>
        </p:nvPicPr>
        <p:blipFill rotWithShape="1">
          <a:blip r:embed="rId3">
            <a:extLst>
              <a:ext uri="{28A0092B-C50C-407E-A947-70E740481C1C}">
                <a14:useLocalDpi xmlns:a14="http://schemas.microsoft.com/office/drawing/2010/main" val="0"/>
              </a:ext>
            </a:extLst>
          </a:blip>
          <a:srcRect t="10312" b="12351"/>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9235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Image result for ack ack gun"/>
          <p:cNvPicPr>
            <a:picLocks noChangeAspect="1" noChangeArrowheads="1"/>
          </p:cNvPicPr>
          <p:nvPr/>
        </p:nvPicPr>
        <p:blipFill rotWithShape="1">
          <a:blip r:embed="rId3">
            <a:extLst>
              <a:ext uri="{28A0092B-C50C-407E-A947-70E740481C1C}">
                <a14:useLocalDpi xmlns:a14="http://schemas.microsoft.com/office/drawing/2010/main" val="0"/>
              </a:ext>
            </a:extLst>
          </a:blip>
          <a:srcRect t="7084" b="17917"/>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809750" y="800100"/>
            <a:ext cx="8743950" cy="4953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 Box 4"/>
          <p:cNvSpPr txBox="1">
            <a:spLocks noChangeArrowheads="1"/>
          </p:cNvSpPr>
          <p:nvPr/>
        </p:nvSpPr>
        <p:spPr bwMode="auto">
          <a:xfrm>
            <a:off x="6210300" y="954088"/>
            <a:ext cx="4070350" cy="50038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l">
              <a:defRPr/>
            </a:pPr>
            <a:r>
              <a:rPr lang="en-US" sz="2400" i="1" dirty="0">
                <a:solidFill>
                  <a:srgbClr val="CC0000"/>
                </a:solidFill>
                <a:latin typeface="Arial" charset="0"/>
              </a:rPr>
              <a:t>TCP receiver action</a:t>
            </a:r>
            <a:endParaRPr lang="en-US" sz="1800" i="1" dirty="0">
              <a:solidFill>
                <a:srgbClr val="CC0000"/>
              </a:solidFill>
              <a:latin typeface="Arial" charset="0"/>
            </a:endParaRPr>
          </a:p>
          <a:p>
            <a:pPr algn="l">
              <a:defRPr/>
            </a:pPr>
            <a:endParaRPr lang="en-US" sz="1800" i="1" dirty="0">
              <a:solidFill>
                <a:srgbClr val="CC0000"/>
              </a:solidFill>
              <a:latin typeface="Arial" charset="0"/>
            </a:endParaRPr>
          </a:p>
          <a:p>
            <a:pPr algn="l">
              <a:defRPr/>
            </a:pPr>
            <a:r>
              <a:rPr lang="en-US" sz="1800" dirty="0">
                <a:latin typeface="Arial" charset="0"/>
              </a:rPr>
              <a:t>delayed ACK. Wait up to 500ms</a:t>
            </a:r>
          </a:p>
          <a:p>
            <a:pPr algn="l">
              <a:defRPr/>
            </a:pPr>
            <a:r>
              <a:rPr lang="en-US" sz="1800" dirty="0">
                <a:latin typeface="Arial" charset="0"/>
              </a:rPr>
              <a:t>for next segment. If no next segment,</a:t>
            </a:r>
          </a:p>
          <a:p>
            <a:pPr algn="l">
              <a:defRPr/>
            </a:pPr>
            <a:r>
              <a:rPr lang="en-US" sz="1800" dirty="0">
                <a:latin typeface="Arial" charset="0"/>
              </a:rPr>
              <a:t>send ACK</a:t>
            </a:r>
          </a:p>
          <a:p>
            <a:pPr algn="l">
              <a:defRPr/>
            </a:pPr>
            <a:endParaRPr lang="en-US" sz="1800" dirty="0">
              <a:latin typeface="Arial" charset="0"/>
            </a:endParaRPr>
          </a:p>
          <a:p>
            <a:pPr algn="l">
              <a:defRPr/>
            </a:pPr>
            <a:r>
              <a:rPr lang="en-US" sz="1800" dirty="0">
                <a:latin typeface="Arial" charset="0"/>
              </a:rPr>
              <a:t>immediately send single cumulative </a:t>
            </a:r>
          </a:p>
          <a:p>
            <a:pPr algn="l">
              <a:defRPr/>
            </a:pPr>
            <a:r>
              <a:rPr lang="en-US" sz="1800" dirty="0">
                <a:latin typeface="Arial" charset="0"/>
              </a:rPr>
              <a:t>ACK, </a:t>
            </a:r>
            <a:r>
              <a:rPr lang="en-US" sz="1800" dirty="0" err="1">
                <a:latin typeface="Arial" charset="0"/>
              </a:rPr>
              <a:t>ACKing</a:t>
            </a:r>
            <a:r>
              <a:rPr lang="en-US" sz="1800" dirty="0">
                <a:latin typeface="Arial" charset="0"/>
              </a:rPr>
              <a:t> both in-order segments </a:t>
            </a:r>
          </a:p>
          <a:p>
            <a:pPr algn="l">
              <a:defRPr/>
            </a:pPr>
            <a:endParaRPr lang="en-US" sz="1800" dirty="0">
              <a:latin typeface="Arial" charset="0"/>
            </a:endParaRPr>
          </a:p>
          <a:p>
            <a:pPr algn="l">
              <a:defRPr/>
            </a:pPr>
            <a:endParaRPr lang="en-US" sz="1800" dirty="0">
              <a:latin typeface="Arial" charset="0"/>
            </a:endParaRPr>
          </a:p>
          <a:p>
            <a:pPr algn="l">
              <a:defRPr/>
            </a:pPr>
            <a:r>
              <a:rPr lang="en-US" sz="1800" dirty="0">
                <a:latin typeface="Arial" charset="0"/>
              </a:rPr>
              <a:t>immediately send </a:t>
            </a:r>
            <a:r>
              <a:rPr lang="en-US" sz="1800" i="1" dirty="0">
                <a:solidFill>
                  <a:srgbClr val="CC0000"/>
                </a:solidFill>
                <a:latin typeface="Arial" charset="0"/>
              </a:rPr>
              <a:t>duplicate ACK</a:t>
            </a:r>
            <a:r>
              <a:rPr lang="en-US" sz="1800" dirty="0">
                <a:solidFill>
                  <a:srgbClr val="CC0000"/>
                </a:solidFill>
                <a:latin typeface="Arial" charset="0"/>
              </a:rPr>
              <a:t>,</a:t>
            </a:r>
            <a:r>
              <a:rPr lang="en-US" sz="1800" dirty="0">
                <a:latin typeface="Arial" charset="0"/>
              </a:rPr>
              <a:t> </a:t>
            </a:r>
          </a:p>
          <a:p>
            <a:pPr algn="l">
              <a:defRPr/>
            </a:pPr>
            <a:r>
              <a:rPr lang="en-US" sz="1800" dirty="0">
                <a:latin typeface="Arial" charset="0"/>
              </a:rPr>
              <a:t>indicating seq. # of next expected byte</a:t>
            </a:r>
          </a:p>
          <a:p>
            <a:pPr algn="l">
              <a:defRPr/>
            </a:pPr>
            <a:endParaRPr lang="en-US" sz="1800" dirty="0">
              <a:latin typeface="Arial" charset="0"/>
            </a:endParaRPr>
          </a:p>
          <a:p>
            <a:pPr algn="l">
              <a:defRPr/>
            </a:pPr>
            <a:endParaRPr lang="en-US" sz="1800" dirty="0">
              <a:latin typeface="Arial" charset="0"/>
            </a:endParaRPr>
          </a:p>
          <a:p>
            <a:pPr algn="l">
              <a:defRPr/>
            </a:pPr>
            <a:r>
              <a:rPr lang="en-US" sz="1800" dirty="0">
                <a:latin typeface="Arial" charset="0"/>
              </a:rPr>
              <a:t>immediate send ACK, provided that</a:t>
            </a:r>
          </a:p>
          <a:p>
            <a:pPr algn="l">
              <a:defRPr/>
            </a:pPr>
            <a:r>
              <a:rPr lang="en-US" sz="1800" dirty="0">
                <a:latin typeface="Arial" charset="0"/>
              </a:rPr>
              <a:t>segment starts at lower end of gap</a:t>
            </a:r>
          </a:p>
          <a:p>
            <a:pPr algn="l">
              <a:defRPr/>
            </a:pPr>
            <a:endParaRPr lang="en-US" sz="1800" dirty="0">
              <a:latin typeface="Arial" charset="0"/>
            </a:endParaRPr>
          </a:p>
          <a:p>
            <a:pPr algn="l">
              <a:defRPr/>
            </a:pPr>
            <a:endParaRPr lang="en-US" sz="1000" dirty="0">
              <a:latin typeface="Times New Roman" charset="0"/>
            </a:endParaRPr>
          </a:p>
        </p:txBody>
      </p:sp>
      <p:grpSp>
        <p:nvGrpSpPr>
          <p:cNvPr id="11" name="Group 10"/>
          <p:cNvGrpSpPr/>
          <p:nvPr/>
        </p:nvGrpSpPr>
        <p:grpSpPr>
          <a:xfrm>
            <a:off x="2447925" y="963613"/>
            <a:ext cx="7512050" cy="5003800"/>
            <a:chOff x="2447925" y="963613"/>
            <a:chExt cx="7512050" cy="5003800"/>
          </a:xfrm>
        </p:grpSpPr>
        <p:sp>
          <p:nvSpPr>
            <p:cNvPr id="12" name="Text Box 3"/>
            <p:cNvSpPr txBox="1">
              <a:spLocks noChangeArrowheads="1"/>
            </p:cNvSpPr>
            <p:nvPr/>
          </p:nvSpPr>
          <p:spPr bwMode="auto">
            <a:xfrm>
              <a:off x="2447925" y="963613"/>
              <a:ext cx="3333750" cy="50038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600">
                  <a:solidFill>
                    <a:schemeClr val="tx1"/>
                  </a:solidFill>
                  <a:latin typeface="Tahoma" charset="0"/>
                  <a:ea typeface="ＭＳ Ｐゴシック" charset="0"/>
                </a:defRPr>
              </a:lvl1pPr>
              <a:lvl2pPr marL="742950" indent="-285750">
                <a:defRPr sz="1600">
                  <a:solidFill>
                    <a:schemeClr val="tx1"/>
                  </a:solidFill>
                  <a:latin typeface="Tahoma" charset="0"/>
                  <a:ea typeface="ＭＳ Ｐゴシック" charset="0"/>
                </a:defRPr>
              </a:lvl2pPr>
              <a:lvl3pPr marL="1143000" indent="-228600">
                <a:defRPr sz="1600">
                  <a:solidFill>
                    <a:schemeClr val="tx1"/>
                  </a:solidFill>
                  <a:latin typeface="Tahoma" charset="0"/>
                  <a:ea typeface="ＭＳ Ｐゴシック" charset="0"/>
                </a:defRPr>
              </a:lvl3pPr>
              <a:lvl4pPr marL="1600200" indent="-228600">
                <a:defRPr sz="1600">
                  <a:solidFill>
                    <a:schemeClr val="tx1"/>
                  </a:solidFill>
                  <a:latin typeface="Tahoma" charset="0"/>
                  <a:ea typeface="ＭＳ Ｐゴシック" charset="0"/>
                </a:defRPr>
              </a:lvl4pPr>
              <a:lvl5pPr marL="2057400" indent="-228600">
                <a:defRPr sz="1600">
                  <a:solidFill>
                    <a:schemeClr val="tx1"/>
                  </a:solidFill>
                  <a:latin typeface="Tahoma" charset="0"/>
                  <a:ea typeface="ＭＳ Ｐゴシック" charset="0"/>
                </a:defRPr>
              </a:lvl5pPr>
              <a:lvl6pPr marL="2514600" indent="-228600" algn="ctr" eaLnBrk="0" fontAlgn="base" hangingPunct="0">
                <a:spcBef>
                  <a:spcPct val="0"/>
                </a:spcBef>
                <a:spcAft>
                  <a:spcPct val="0"/>
                </a:spcAft>
                <a:defRPr sz="1600">
                  <a:solidFill>
                    <a:schemeClr val="tx1"/>
                  </a:solidFill>
                  <a:latin typeface="Tahoma" charset="0"/>
                  <a:ea typeface="ＭＳ Ｐゴシック" charset="0"/>
                </a:defRPr>
              </a:lvl6pPr>
              <a:lvl7pPr marL="2971800" indent="-228600" algn="ctr" eaLnBrk="0" fontAlgn="base" hangingPunct="0">
                <a:spcBef>
                  <a:spcPct val="0"/>
                </a:spcBef>
                <a:spcAft>
                  <a:spcPct val="0"/>
                </a:spcAft>
                <a:defRPr sz="1600">
                  <a:solidFill>
                    <a:schemeClr val="tx1"/>
                  </a:solidFill>
                  <a:latin typeface="Tahoma" charset="0"/>
                  <a:ea typeface="ＭＳ Ｐゴシック" charset="0"/>
                </a:defRPr>
              </a:lvl7pPr>
              <a:lvl8pPr marL="3429000" indent="-228600" algn="ctr" eaLnBrk="0" fontAlgn="base" hangingPunct="0">
                <a:spcBef>
                  <a:spcPct val="0"/>
                </a:spcBef>
                <a:spcAft>
                  <a:spcPct val="0"/>
                </a:spcAft>
                <a:defRPr sz="1600">
                  <a:solidFill>
                    <a:schemeClr val="tx1"/>
                  </a:solidFill>
                  <a:latin typeface="Tahoma" charset="0"/>
                  <a:ea typeface="ＭＳ Ｐゴシック" charset="0"/>
                </a:defRPr>
              </a:lvl8pPr>
              <a:lvl9pPr marL="3886200" indent="-228600" algn="ctr" eaLnBrk="0" fontAlgn="base" hangingPunct="0">
                <a:spcBef>
                  <a:spcPct val="0"/>
                </a:spcBef>
                <a:spcAft>
                  <a:spcPct val="0"/>
                </a:spcAft>
                <a:defRPr sz="1600">
                  <a:solidFill>
                    <a:schemeClr val="tx1"/>
                  </a:solidFill>
                  <a:latin typeface="Tahoma" charset="0"/>
                  <a:ea typeface="ＭＳ Ｐゴシック" charset="0"/>
                </a:defRPr>
              </a:lvl9pPr>
            </a:lstStyle>
            <a:p>
              <a:pPr algn="l">
                <a:defRPr/>
              </a:pPr>
              <a:r>
                <a:rPr lang="en-US" sz="2400" i="1" dirty="0">
                  <a:solidFill>
                    <a:srgbClr val="CC0000"/>
                  </a:solidFill>
                  <a:latin typeface="Arial" charset="0"/>
                </a:rPr>
                <a:t>event at receiver</a:t>
              </a:r>
              <a:endParaRPr lang="en-US" sz="1800" i="1" dirty="0">
                <a:solidFill>
                  <a:srgbClr val="CC0000"/>
                </a:solidFill>
                <a:latin typeface="Arial" charset="0"/>
              </a:endParaRPr>
            </a:p>
            <a:p>
              <a:pPr algn="l">
                <a:defRPr/>
              </a:pPr>
              <a:endParaRPr lang="en-US" sz="1800" i="1" dirty="0">
                <a:solidFill>
                  <a:srgbClr val="CC0000"/>
                </a:solidFill>
                <a:latin typeface="Arial" charset="0"/>
              </a:endParaRPr>
            </a:p>
            <a:p>
              <a:pPr algn="l">
                <a:defRPr/>
              </a:pPr>
              <a:r>
                <a:rPr lang="en-US" sz="1800" dirty="0">
                  <a:latin typeface="Arial" charset="0"/>
                </a:rPr>
                <a:t>arrival of in-order segment with</a:t>
              </a:r>
            </a:p>
            <a:p>
              <a:pPr algn="l">
                <a:defRPr/>
              </a:pPr>
              <a:r>
                <a:rPr lang="en-US" sz="1800" dirty="0">
                  <a:latin typeface="Arial" charset="0"/>
                </a:rPr>
                <a:t>expected </a:t>
              </a:r>
              <a:r>
                <a:rPr lang="en-US" sz="1800" dirty="0" err="1">
                  <a:latin typeface="Arial" charset="0"/>
                </a:rPr>
                <a:t>seq</a:t>
              </a:r>
              <a:r>
                <a:rPr lang="en-US" sz="1800" dirty="0">
                  <a:latin typeface="Arial" charset="0"/>
                </a:rPr>
                <a:t> #. All data up to</a:t>
              </a:r>
            </a:p>
            <a:p>
              <a:pPr algn="l">
                <a:defRPr/>
              </a:pPr>
              <a:r>
                <a:rPr lang="en-US" sz="1800" dirty="0">
                  <a:latin typeface="Arial" charset="0"/>
                </a:rPr>
                <a:t>expected </a:t>
              </a:r>
              <a:r>
                <a:rPr lang="en-US" sz="1800" dirty="0" err="1">
                  <a:latin typeface="Arial" charset="0"/>
                </a:rPr>
                <a:t>seq</a:t>
              </a:r>
              <a:r>
                <a:rPr lang="en-US" sz="1800" dirty="0">
                  <a:latin typeface="Arial" charset="0"/>
                </a:rPr>
                <a:t> # already </a:t>
              </a:r>
              <a:r>
                <a:rPr lang="en-US" sz="1800" dirty="0" err="1">
                  <a:latin typeface="Arial" charset="0"/>
                </a:rPr>
                <a:t>ACKed</a:t>
              </a:r>
              <a:endParaRPr lang="en-US" sz="1800" dirty="0">
                <a:latin typeface="Arial" charset="0"/>
              </a:endParaRPr>
            </a:p>
            <a:p>
              <a:pPr algn="l">
                <a:defRPr/>
              </a:pPr>
              <a:endParaRPr lang="en-US" sz="1800" dirty="0">
                <a:latin typeface="Arial" charset="0"/>
              </a:endParaRPr>
            </a:p>
            <a:p>
              <a:pPr algn="l">
                <a:defRPr/>
              </a:pPr>
              <a:r>
                <a:rPr lang="en-US" sz="1800" dirty="0">
                  <a:latin typeface="Arial" charset="0"/>
                </a:rPr>
                <a:t>arrival of in-order segment with</a:t>
              </a:r>
            </a:p>
            <a:p>
              <a:pPr algn="l">
                <a:defRPr/>
              </a:pPr>
              <a:r>
                <a:rPr lang="en-US" sz="1800" dirty="0">
                  <a:latin typeface="Arial" charset="0"/>
                </a:rPr>
                <a:t>expected </a:t>
              </a:r>
              <a:r>
                <a:rPr lang="en-US" sz="1800" dirty="0" err="1">
                  <a:latin typeface="Arial" charset="0"/>
                </a:rPr>
                <a:t>seq</a:t>
              </a:r>
              <a:r>
                <a:rPr lang="en-US" sz="1800" dirty="0">
                  <a:latin typeface="Arial" charset="0"/>
                </a:rPr>
                <a:t> #. One other </a:t>
              </a:r>
            </a:p>
            <a:p>
              <a:pPr algn="l">
                <a:defRPr/>
              </a:pPr>
              <a:r>
                <a:rPr lang="en-US" sz="1800" dirty="0">
                  <a:latin typeface="Arial" charset="0"/>
                </a:rPr>
                <a:t>segment has ACK pending</a:t>
              </a:r>
            </a:p>
            <a:p>
              <a:pPr algn="l">
                <a:defRPr/>
              </a:pPr>
              <a:endParaRPr lang="en-US" sz="1800" dirty="0">
                <a:latin typeface="Arial" charset="0"/>
              </a:endParaRPr>
            </a:p>
            <a:p>
              <a:pPr algn="l">
                <a:defRPr/>
              </a:pPr>
              <a:r>
                <a:rPr lang="en-US" sz="1800" dirty="0">
                  <a:latin typeface="Arial" charset="0"/>
                </a:rPr>
                <a:t>arrival of out-of-order segment</a:t>
              </a:r>
            </a:p>
            <a:p>
              <a:pPr algn="l">
                <a:defRPr/>
              </a:pPr>
              <a:r>
                <a:rPr lang="en-US" sz="1800" dirty="0">
                  <a:latin typeface="Arial" charset="0"/>
                </a:rPr>
                <a:t>higher-than-expect seq. # .</a:t>
              </a:r>
            </a:p>
            <a:p>
              <a:pPr algn="l">
                <a:defRPr/>
              </a:pPr>
              <a:r>
                <a:rPr lang="en-US" sz="1800" dirty="0">
                  <a:latin typeface="Arial" charset="0"/>
                </a:rPr>
                <a:t>Gap detected</a:t>
              </a:r>
            </a:p>
            <a:p>
              <a:pPr algn="l">
                <a:defRPr/>
              </a:pPr>
              <a:endParaRPr lang="en-US" sz="1800" dirty="0">
                <a:latin typeface="Arial" charset="0"/>
              </a:endParaRPr>
            </a:p>
            <a:p>
              <a:pPr algn="l">
                <a:defRPr/>
              </a:pPr>
              <a:r>
                <a:rPr lang="en-US" sz="1800" dirty="0">
                  <a:latin typeface="Arial" charset="0"/>
                </a:rPr>
                <a:t>arrival of segment that </a:t>
              </a:r>
            </a:p>
            <a:p>
              <a:pPr algn="l">
                <a:defRPr/>
              </a:pPr>
              <a:r>
                <a:rPr lang="en-US" sz="1800" dirty="0">
                  <a:latin typeface="Arial" charset="0"/>
                </a:rPr>
                <a:t>partially or completely fills gap</a:t>
              </a:r>
            </a:p>
            <a:p>
              <a:pPr algn="l">
                <a:defRPr/>
              </a:pPr>
              <a:endParaRPr lang="en-US" sz="1800" dirty="0">
                <a:latin typeface="Arial" charset="0"/>
              </a:endParaRPr>
            </a:p>
            <a:p>
              <a:pPr algn="l">
                <a:defRPr/>
              </a:pPr>
              <a:endParaRPr lang="en-US" sz="1000" dirty="0">
                <a:latin typeface="Times New Roman" charset="0"/>
              </a:endParaRPr>
            </a:p>
          </p:txBody>
        </p:sp>
        <p:sp>
          <p:nvSpPr>
            <p:cNvPr id="14" name="Line 9"/>
            <p:cNvSpPr>
              <a:spLocks noChangeShapeType="1"/>
            </p:cNvSpPr>
            <p:nvPr/>
          </p:nvSpPr>
          <p:spPr bwMode="auto">
            <a:xfrm>
              <a:off x="6019800" y="1114425"/>
              <a:ext cx="0" cy="4352925"/>
            </a:xfrm>
            <a:prstGeom prst="line">
              <a:avLst/>
            </a:prstGeom>
            <a:noFill/>
            <a:ln w="28575">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Tahoma" charset="0"/>
                <a:ea typeface="ＭＳ Ｐゴシック" charset="0"/>
              </a:endParaRPr>
            </a:p>
          </p:txBody>
        </p:sp>
        <p:sp>
          <p:nvSpPr>
            <p:cNvPr id="15" name="Line 11"/>
            <p:cNvSpPr>
              <a:spLocks noChangeShapeType="1"/>
            </p:cNvSpPr>
            <p:nvPr/>
          </p:nvSpPr>
          <p:spPr bwMode="auto">
            <a:xfrm>
              <a:off x="2463800" y="1554163"/>
              <a:ext cx="7494588" cy="0"/>
            </a:xfrm>
            <a:prstGeom prst="line">
              <a:avLst/>
            </a:prstGeom>
            <a:noFill/>
            <a:ln w="28575">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a:defRPr/>
              </a:pPr>
              <a:endParaRPr lang="en-US">
                <a:latin typeface="Tahoma" charset="0"/>
                <a:ea typeface="ＭＳ Ｐゴシック" charset="0"/>
              </a:endParaRPr>
            </a:p>
          </p:txBody>
        </p:sp>
        <p:sp>
          <p:nvSpPr>
            <p:cNvPr id="16" name="Line 12"/>
            <p:cNvSpPr>
              <a:spLocks noChangeShapeType="1"/>
            </p:cNvSpPr>
            <p:nvPr/>
          </p:nvSpPr>
          <p:spPr bwMode="auto">
            <a:xfrm>
              <a:off x="2447925" y="2608263"/>
              <a:ext cx="7494588" cy="0"/>
            </a:xfrm>
            <a:prstGeom prst="line">
              <a:avLst/>
            </a:prstGeom>
            <a:noFill/>
            <a:ln w="28575">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a:defRPr/>
              </a:pPr>
              <a:endParaRPr lang="en-US">
                <a:latin typeface="Tahoma" charset="0"/>
                <a:ea typeface="ＭＳ Ｐゴシック" charset="0"/>
              </a:endParaRPr>
            </a:p>
          </p:txBody>
        </p:sp>
        <p:sp>
          <p:nvSpPr>
            <p:cNvPr id="17" name="Line 13"/>
            <p:cNvSpPr>
              <a:spLocks noChangeShapeType="1"/>
            </p:cNvSpPr>
            <p:nvPr/>
          </p:nvSpPr>
          <p:spPr bwMode="auto">
            <a:xfrm>
              <a:off x="2465388" y="3706813"/>
              <a:ext cx="7494587" cy="0"/>
            </a:xfrm>
            <a:prstGeom prst="line">
              <a:avLst/>
            </a:prstGeom>
            <a:noFill/>
            <a:ln w="28575">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a:defRPr/>
              </a:pPr>
              <a:endParaRPr lang="en-US">
                <a:latin typeface="Tahoma" charset="0"/>
                <a:ea typeface="ＭＳ Ｐゴシック" charset="0"/>
              </a:endParaRPr>
            </a:p>
          </p:txBody>
        </p:sp>
        <p:sp>
          <p:nvSpPr>
            <p:cNvPr id="18" name="Line 14"/>
            <p:cNvSpPr>
              <a:spLocks noChangeShapeType="1"/>
            </p:cNvSpPr>
            <p:nvPr/>
          </p:nvSpPr>
          <p:spPr bwMode="auto">
            <a:xfrm>
              <a:off x="2459038" y="4795838"/>
              <a:ext cx="7494587" cy="0"/>
            </a:xfrm>
            <a:prstGeom prst="line">
              <a:avLst/>
            </a:prstGeom>
            <a:noFill/>
            <a:ln w="28575">
              <a:solidFill>
                <a:srgbClr val="000099"/>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pPr>
                <a:defRPr/>
              </a:pPr>
              <a:endParaRPr lang="en-US">
                <a:latin typeface="Tahoma" charset="0"/>
                <a:ea typeface="ＭＳ Ｐゴシック" charset="0"/>
              </a:endParaRPr>
            </a:p>
          </p:txBody>
        </p:sp>
      </p:grpSp>
    </p:spTree>
    <p:extLst>
      <p:ext uri="{BB962C8B-B14F-4D97-AF65-F5344CB8AC3E}">
        <p14:creationId xmlns:p14="http://schemas.microsoft.com/office/powerpoint/2010/main" val="503063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TODO</a:t>
            </a:r>
          </a:p>
        </p:txBody>
      </p:sp>
      <p:sp>
        <p:nvSpPr>
          <p:cNvPr id="3" name="Content Placeholder 2"/>
          <p:cNvSpPr>
            <a:spLocks noGrp="1"/>
          </p:cNvSpPr>
          <p:nvPr>
            <p:ph idx="1"/>
          </p:nvPr>
        </p:nvSpPr>
        <p:spPr/>
        <p:txBody>
          <a:bodyPr/>
          <a:lstStyle/>
          <a:p>
            <a:r>
              <a:rPr lang="en-GB" dirty="0"/>
              <a:t>Start thinking about your chat protocol:</a:t>
            </a:r>
          </a:p>
          <a:p>
            <a:pPr lvl="1"/>
            <a:r>
              <a:rPr lang="en-GB" dirty="0"/>
              <a:t>Feel free to look at the IRC RFC for some ideas</a:t>
            </a:r>
          </a:p>
          <a:p>
            <a:pPr lvl="2"/>
            <a:r>
              <a:rPr lang="en-GB" dirty="0">
                <a:hlinkClick r:id="rId2"/>
              </a:rPr>
              <a:t>https://tools.ietf.org/html/rfc2812.html</a:t>
            </a:r>
            <a:endParaRPr lang="en-GB" dirty="0"/>
          </a:p>
          <a:p>
            <a:pPr lvl="1"/>
            <a:r>
              <a:rPr lang="en-GB" dirty="0"/>
              <a:t>Just don’t copy it exactly!</a:t>
            </a:r>
          </a:p>
          <a:p>
            <a:pPr lvl="1"/>
            <a:endParaRPr lang="en-GB" dirty="0"/>
          </a:p>
          <a:p>
            <a:pPr lvl="1"/>
            <a:r>
              <a:rPr lang="en-GB" dirty="0"/>
              <a:t>Think about the scope of your system and the complexity you have to handle</a:t>
            </a:r>
          </a:p>
          <a:p>
            <a:pPr lvl="2"/>
            <a:r>
              <a:rPr lang="en-GB" dirty="0"/>
              <a:t>Remember that you will be implementing this…</a:t>
            </a:r>
          </a:p>
        </p:txBody>
      </p:sp>
    </p:spTree>
    <p:extLst>
      <p:ext uri="{BB962C8B-B14F-4D97-AF65-F5344CB8AC3E}">
        <p14:creationId xmlns:p14="http://schemas.microsoft.com/office/powerpoint/2010/main" val="1297064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transport"/>
          <p:cNvPicPr>
            <a:picLocks noChangeAspect="1" noChangeArrowheads="1"/>
          </p:cNvPicPr>
          <p:nvPr/>
        </p:nvPicPr>
        <p:blipFill rotWithShape="1">
          <a:blip r:embed="rId3">
            <a:extLst>
              <a:ext uri="{28A0092B-C50C-407E-A947-70E740481C1C}">
                <a14:useLocalDpi xmlns:a14="http://schemas.microsoft.com/office/drawing/2010/main" val="0"/>
              </a:ext>
            </a:extLst>
          </a:blip>
          <a:srcRect t="3199" r="839" b="2243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16100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transport"/>
          <p:cNvPicPr>
            <a:picLocks noChangeAspect="1" noChangeArrowheads="1"/>
          </p:cNvPicPr>
          <p:nvPr/>
        </p:nvPicPr>
        <p:blipFill rotWithShape="1">
          <a:blip r:embed="rId3">
            <a:extLst>
              <a:ext uri="{28A0092B-C50C-407E-A947-70E740481C1C}">
                <a14:useLocalDpi xmlns:a14="http://schemas.microsoft.com/office/drawing/2010/main" val="0"/>
              </a:ext>
            </a:extLst>
          </a:blip>
          <a:srcRect t="3199" r="839" b="2243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ounded Rectangle 1"/>
          <p:cNvSpPr/>
          <p:nvPr/>
        </p:nvSpPr>
        <p:spPr>
          <a:xfrm>
            <a:off x="2614863" y="1443790"/>
            <a:ext cx="7523747" cy="17004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Network Layer</a:t>
            </a:r>
          </a:p>
        </p:txBody>
      </p:sp>
      <p:sp>
        <p:nvSpPr>
          <p:cNvPr id="4" name="Rounded Rectangle 3"/>
          <p:cNvSpPr/>
          <p:nvPr/>
        </p:nvSpPr>
        <p:spPr>
          <a:xfrm>
            <a:off x="2614863" y="3805989"/>
            <a:ext cx="7523747" cy="17004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Transport Layer</a:t>
            </a:r>
          </a:p>
        </p:txBody>
      </p:sp>
    </p:spTree>
    <p:extLst>
      <p:ext uri="{BB962C8B-B14F-4D97-AF65-F5344CB8AC3E}">
        <p14:creationId xmlns:p14="http://schemas.microsoft.com/office/powerpoint/2010/main" val="1461166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transport"/>
          <p:cNvPicPr>
            <a:picLocks noChangeAspect="1" noChangeArrowheads="1"/>
          </p:cNvPicPr>
          <p:nvPr/>
        </p:nvPicPr>
        <p:blipFill rotWithShape="1">
          <a:blip r:embed="rId3">
            <a:extLst>
              <a:ext uri="{28A0092B-C50C-407E-A947-70E740481C1C}">
                <a14:useLocalDpi xmlns:a14="http://schemas.microsoft.com/office/drawing/2010/main" val="0"/>
              </a:ext>
            </a:extLst>
          </a:blip>
          <a:srcRect t="3199" r="839" b="2243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2614863" y="1443790"/>
            <a:ext cx="7523747" cy="17004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Network Layer</a:t>
            </a:r>
          </a:p>
        </p:txBody>
      </p:sp>
      <p:sp>
        <p:nvSpPr>
          <p:cNvPr id="6" name="Rounded Rectangle 5"/>
          <p:cNvSpPr/>
          <p:nvPr/>
        </p:nvSpPr>
        <p:spPr>
          <a:xfrm>
            <a:off x="2614863" y="3805989"/>
            <a:ext cx="7523747" cy="17004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Transport Layer</a:t>
            </a:r>
          </a:p>
        </p:txBody>
      </p:sp>
    </p:spTree>
    <p:extLst>
      <p:ext uri="{BB962C8B-B14F-4D97-AF65-F5344CB8AC3E}">
        <p14:creationId xmlns:p14="http://schemas.microsoft.com/office/powerpoint/2010/main" val="2706984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sausage making"/>
          <p:cNvPicPr>
            <a:picLocks noChangeAspect="1" noChangeArrowheads="1"/>
          </p:cNvPicPr>
          <p:nvPr/>
        </p:nvPicPr>
        <p:blipFill rotWithShape="1">
          <a:blip r:embed="rId3">
            <a:extLst>
              <a:ext uri="{28A0092B-C50C-407E-A947-70E740481C1C}">
                <a14:useLocalDpi xmlns:a14="http://schemas.microsoft.com/office/drawing/2010/main" val="0"/>
              </a:ext>
            </a:extLst>
          </a:blip>
          <a:srcRect t="7025" b="15200"/>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88956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sausage making"/>
          <p:cNvPicPr>
            <a:picLocks noChangeAspect="1" noChangeArrowheads="1"/>
          </p:cNvPicPr>
          <p:nvPr/>
        </p:nvPicPr>
        <p:blipFill rotWithShape="1">
          <a:blip r:embed="rId3">
            <a:extLst>
              <a:ext uri="{28A0092B-C50C-407E-A947-70E740481C1C}">
                <a14:useLocalDpi xmlns:a14="http://schemas.microsoft.com/office/drawing/2010/main" val="0"/>
              </a:ext>
            </a:extLst>
          </a:blip>
          <a:srcRect t="7025" b="15200"/>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3708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udp"/>
          <p:cNvPicPr>
            <a:picLocks noChangeAspect="1" noChangeArrowheads="1"/>
          </p:cNvPicPr>
          <p:nvPr/>
        </p:nvPicPr>
        <p:blipFill rotWithShape="1">
          <a:blip r:embed="rId3">
            <a:extLst>
              <a:ext uri="{28A0092B-C50C-407E-A947-70E740481C1C}">
                <a14:useLocalDpi xmlns:a14="http://schemas.microsoft.com/office/drawing/2010/main" val="0"/>
              </a:ext>
            </a:extLst>
          </a:blip>
          <a:srcRect t="3325" b="19337"/>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6954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udp"/>
          <p:cNvPicPr>
            <a:picLocks noChangeAspect="1" noChangeArrowheads="1"/>
          </p:cNvPicPr>
          <p:nvPr/>
        </p:nvPicPr>
        <p:blipFill rotWithShape="1">
          <a:blip r:embed="rId3">
            <a:extLst>
              <a:ext uri="{28A0092B-C50C-407E-A947-70E740481C1C}">
                <a14:useLocalDpi xmlns:a14="http://schemas.microsoft.com/office/drawing/2010/main" val="0"/>
              </a:ext>
            </a:extLst>
          </a:blip>
          <a:srcRect t="3325" b="19337"/>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1298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Image result for reliable"/>
          <p:cNvPicPr>
            <a:picLocks noChangeAspect="1" noChangeArrowheads="1"/>
          </p:cNvPicPr>
          <p:nvPr/>
        </p:nvPicPr>
        <p:blipFill rotWithShape="1">
          <a:blip r:embed="rId3">
            <a:extLst>
              <a:ext uri="{28A0092B-C50C-407E-A947-70E740481C1C}">
                <a14:useLocalDpi xmlns:a14="http://schemas.microsoft.com/office/drawing/2010/main" val="0"/>
              </a:ext>
            </a:extLst>
          </a:blip>
          <a:srcRect b="15493"/>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5" descr="rdt_servic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752771"/>
            <a:ext cx="12192000" cy="53825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18194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92</TotalTime>
  <Words>1468</Words>
  <Application>Microsoft Office PowerPoint</Application>
  <PresentationFormat>Widescreen</PresentationFormat>
  <Paragraphs>117</Paragraphs>
  <Slides>15</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MS PGothic</vt:lpstr>
      <vt:lpstr>Arial</vt:lpstr>
      <vt:lpstr>Calibri</vt:lpstr>
      <vt:lpstr>Gill Sans MT</vt:lpstr>
      <vt:lpstr>Tahoma</vt:lpstr>
      <vt:lpstr>Times New Roman</vt:lpstr>
      <vt:lpstr>Parcel</vt:lpstr>
      <vt:lpstr>Transport Layer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 Janes</dc:creator>
  <cp:lastModifiedBy>Chris Janes</cp:lastModifiedBy>
  <cp:revision>10</cp:revision>
  <dcterms:created xsi:type="dcterms:W3CDTF">2016-10-18T10:28:04Z</dcterms:created>
  <dcterms:modified xsi:type="dcterms:W3CDTF">2016-10-18T12:00:45Z</dcterms:modified>
</cp:coreProperties>
</file>

<file path=docProps/thumbnail.jpeg>
</file>